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BF6C-BEA0-41D8-91F8-0FEF2FC4A497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2305-4624-4AC7-AAF5-DD2CD67CE7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79DA5-278E-46B6-A46D-4CEB68CA5538}" type="slidenum">
              <a:rPr lang="ru-RU">
                <a:latin typeface="Arial" pitchFamily="34" charset="0"/>
                <a:cs typeface="Arial" pitchFamily="34" charset="0"/>
              </a:rPr>
              <a:pPr/>
              <a:t>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8D5CB-A6FB-4F2D-A257-42187D933333}" type="slidenum">
              <a:rPr lang="ru-RU">
                <a:latin typeface="Arial" pitchFamily="34" charset="0"/>
                <a:cs typeface="Arial" pitchFamily="34" charset="0"/>
              </a:rPr>
              <a:pPr/>
              <a:t>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D5D93-1DC8-4FDF-B371-1D00B48996BB}" type="slidenum">
              <a:rPr lang="ru-RU">
                <a:latin typeface="Arial" pitchFamily="34" charset="0"/>
                <a:cs typeface="Arial" pitchFamily="34" charset="0"/>
              </a:rPr>
              <a:pPr/>
              <a:t>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2A2B-CFD5-4049-B9F1-7B200D7D23AC}" type="slidenum">
              <a:rPr lang="ru-RU">
                <a:latin typeface="Arial" pitchFamily="34" charset="0"/>
                <a:cs typeface="Arial" pitchFamily="34" charset="0"/>
              </a:rPr>
              <a:pPr/>
              <a:t>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D866B-3FD2-4A5A-8850-3E4B1B496B5F}" type="slidenum">
              <a:rPr lang="ru-RU">
                <a:latin typeface="Arial" pitchFamily="34" charset="0"/>
                <a:cs typeface="Arial" pitchFamily="34" charset="0"/>
              </a:rPr>
              <a:pPr/>
              <a:t>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7A012-0FFE-47E7-A1AE-AA694F864EA9}" type="slidenum">
              <a:rPr lang="ru-RU">
                <a:latin typeface="Arial" pitchFamily="34" charset="0"/>
                <a:cs typeface="Arial" pitchFamily="34" charset="0"/>
              </a:rPr>
              <a:pPr/>
              <a:t>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D9E4-798D-4AD0-AF6D-1671D900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BAD7-6944-4279-8740-DE6D0FC7C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BAF7E2-B3BD-45B4-909B-D59E7E525D23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1B27A6-1514-48A0-B96C-CBB82C03168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Ядролық отындық цикл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Ядролы</a:t>
            </a:r>
            <a:r>
              <a:rPr lang="kk-KZ" smtClean="0"/>
              <a:t>қ отындық циклдың негізгі кезеңдері</a:t>
            </a:r>
            <a:endParaRPr lang="ru-RU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kk-KZ" sz="4000" smtClean="0">
                <a:latin typeface="Times New Roman" pitchFamily="18" charset="0"/>
                <a:cs typeface="Times New Roman" pitchFamily="18" charset="0"/>
              </a:rPr>
              <a:t>ЯОЦ 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ЯТЦ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4000" smtClean="0">
                <a:latin typeface="Times New Roman" pitchFamily="18" charset="0"/>
                <a:cs typeface="Times New Roman" pitchFamily="18" charset="0"/>
              </a:rPr>
              <a:t>- уранды өндіруден бастап отынды даярлау, АЭС-да электр тоғын өндіру және қалдықтарды өңдеу мен жоюға дейінгі қайталанбалы барлық үдерістердің жиынтығын атайды. 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 </a:t>
            </a:r>
            <a:r>
              <a:rPr lang="ru-RU" sz="2800" smtClean="0"/>
              <a:t>ЯОЦ-ды негізгі үш кезеңде көрсетуге болады: </a:t>
            </a:r>
            <a:r>
              <a:rPr lang="en-GB" smtClean="0"/>
              <a:t/>
            </a:r>
            <a:br>
              <a:rPr lang="en-GB" smtClean="0"/>
            </a:br>
            <a:endParaRPr lang="ru-RU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i="1" smtClean="0"/>
              <a:t>Бастапқы – кенді өндіру және өңдеу, концентратты тазарту және байыту, жылу бөлетін элементтерді жасау;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i="1" smtClean="0"/>
              <a:t>Негізгі </a:t>
            </a:r>
            <a:r>
              <a:rPr lang="ru-RU" smtClean="0"/>
              <a:t>-  атомдық реакторде электрэнергиясын алу;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i="1" smtClean="0"/>
              <a:t>Соңғы – істен шыққан отынды радиохимиялық зауытта сақтау, тасымалдау және өңдеу, радиоактивті қалдықтарды (РАҚ) жерлеу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435975" cy="1108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	</a:t>
            </a:r>
            <a:r>
              <a:rPr lang="kk-KZ" sz="2400" b="1" smtClean="0"/>
              <a:t>ЯОЦ – дың әртүрлі кезеңдеріндегі жүргізілетін негізгі операциялар</a:t>
            </a:r>
            <a:r>
              <a:rPr lang="en-GB" sz="2400" smtClean="0"/>
              <a:t>	</a:t>
            </a:r>
            <a:endParaRPr lang="ru-RU" sz="2400" smtClean="0"/>
          </a:p>
        </p:txBody>
      </p:sp>
      <p:graphicFrame>
        <p:nvGraphicFramePr>
          <p:cNvPr id="5170" name="Group 50"/>
          <p:cNvGraphicFramePr>
            <a:graphicFrameLocks noGrp="1"/>
          </p:cNvGraphicFramePr>
          <p:nvPr>
            <p:ph sz="half" idx="2"/>
          </p:nvPr>
        </p:nvGraphicFramePr>
        <p:xfrm>
          <a:off x="827088" y="1277938"/>
          <a:ext cx="7848600" cy="4320381"/>
        </p:xfrm>
        <a:graphic>
          <a:graphicData uri="http://schemas.openxmlformats.org/drawingml/2006/table">
            <a:tbl>
              <a:tblPr/>
              <a:tblGrid>
                <a:gridCol w="1873250"/>
                <a:gridCol w="5975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кәсіпорын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Операциялар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кеніш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Урандық кенді өндіру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Гидрометаллургиялық зауыт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Кенді ұсақ бөлшектерге дейін (1 м -ден 0,3. ..0,7 мм –ге дейін) майдалау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Шаймалау арқылыуран ерітінділерін алу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Тұндыру, сорбция, экстракциялау арқылы уранды ерітінділерден бөліп алу.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Концентратты сүзу, кептіру және күйдіру (прокаливание)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Аффинаждық  зауыт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Экстракциялық және тұндыру әдістерімен урандың шикізатты қоспалардан тазарту.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Буландыру және күйдіру (прокаливание) әдістері арқылы тазартылған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kk-K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алу.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4" name="Group 58"/>
          <p:cNvGraphicFramePr>
            <a:graphicFrameLocks noGrp="1"/>
          </p:cNvGraphicFramePr>
          <p:nvPr>
            <p:ph type="tbl" idx="1"/>
          </p:nvPr>
        </p:nvGraphicFramePr>
        <p:xfrm>
          <a:off x="663575" y="188913"/>
          <a:ext cx="8229600" cy="5212715"/>
        </p:xfrm>
        <a:graphic>
          <a:graphicData uri="http://schemas.openxmlformats.org/drawingml/2006/table">
            <a:tbl>
              <a:tblPr/>
              <a:tblGrid>
                <a:gridCol w="1747838"/>
                <a:gridCol w="64817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кәсіпорын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Операциялар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Газодиффузиялық зауыт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Уран (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оксидін фторлау арқылы уран  тетрафторидін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алу.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Оттекпен немесе фтормен жоғарытемпературалық өңдеу арқылы уран гексафторидін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алу.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Газдық диффузия және центрефугалық әдімпен уран гексафторидін  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изотобымен байыту.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Еріту, тұндыру, сүзу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жымдасу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(спекание)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арқылы байытылған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kk-KZ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алу.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Твелдарды 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жасайтын зауыт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Пресстеу,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жымдасу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(спекание), к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үйдірмелеу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травление),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автоклавтау.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Отынды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өңдеу және орауыш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қабықшаларға буып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үйіу.(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упаковка топлива в оболочку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Твэлды герметикаландыру.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ТВС** жасау.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8" name="Text Box 59"/>
          <p:cNvSpPr txBox="1">
            <a:spLocks noChangeArrowheads="1"/>
          </p:cNvSpPr>
          <p:nvPr/>
        </p:nvSpPr>
        <p:spPr bwMode="auto">
          <a:xfrm>
            <a:off x="701675" y="5740400"/>
            <a:ext cx="6950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*твэл – жылубөлетін элемент;</a:t>
            </a:r>
          </a:p>
          <a:p>
            <a:r>
              <a:rPr lang="ru-RU"/>
              <a:t> </a:t>
            </a:r>
            <a:r>
              <a:rPr lang="ru-RU">
                <a:solidFill>
                  <a:srgbClr val="000000"/>
                </a:solidFill>
              </a:rPr>
              <a:t>**ТВС – жүздеген твэлдарды біріктіретін жылубөлетін жинақ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3" name="Group 35"/>
          <p:cNvGraphicFramePr>
            <a:graphicFrameLocks noGrp="1"/>
          </p:cNvGraphicFramePr>
          <p:nvPr>
            <p:ph type="tbl" idx="1"/>
          </p:nvPr>
        </p:nvGraphicFramePr>
        <p:xfrm>
          <a:off x="663575" y="692150"/>
          <a:ext cx="8229600" cy="5192205"/>
        </p:xfrm>
        <a:graphic>
          <a:graphicData uri="http://schemas.openxmlformats.org/drawingml/2006/table">
            <a:tbl>
              <a:tblPr/>
              <a:tblGrid>
                <a:gridCol w="2098675"/>
                <a:gridCol w="6130925"/>
              </a:tblGrid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Кәсіпорын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Операциялар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ТВС-ті белсенді зонаға жүктеу.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АЭС-да электртоғын алу.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Істен шыққан ТВС-терді алу және оларды қоймаға тасмалдау.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Радиохимиялық зауыт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ТВС-терді механикалық бөлу.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Отынды және оның қабығын еріту. 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kk-K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кстракция арқылы ерітіндіден уран және плутонийді бөліп алу.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Сүзу, кептіру, күйдіру.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kk-K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Қалдықтарды өңдеу.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1"/>
            <a:ext cx="7772400" cy="165618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ЯОЦ-дың </a:t>
            </a:r>
            <a:r>
              <a:rPr lang="ru-RU" sz="2000" dirty="0" err="1" smtClean="0"/>
              <a:t>кәсіпорындарының </a:t>
            </a:r>
            <a:r>
              <a:rPr lang="ru-RU" sz="2000" dirty="0" err="1" smtClean="0"/>
              <a:t>табиғи ортаға тигізетін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 </a:t>
            </a:r>
            <a:r>
              <a:rPr lang="ru-RU" sz="2000" dirty="0" smtClean="0"/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11560" y="2060575"/>
            <a:ext cx="7848872" cy="47974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1) </a:t>
            </a:r>
            <a:r>
              <a:rPr lang="ru-RU" sz="2000" dirty="0" err="1" smtClean="0"/>
              <a:t>Жерді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жарамсыз</a:t>
            </a:r>
            <a:r>
              <a:rPr lang="ru-RU" sz="2000" dirty="0" smtClean="0"/>
              <a:t> </a:t>
            </a:r>
            <a:r>
              <a:rPr lang="ru-RU" sz="2000" dirty="0" err="1" smtClean="0"/>
              <a:t>ету</a:t>
            </a:r>
            <a:r>
              <a:rPr lang="ru-RU" sz="2000" dirty="0" smtClean="0"/>
              <a:t>(ЯОЦ </a:t>
            </a:r>
            <a:r>
              <a:rPr lang="en-US" sz="2000" dirty="0" smtClean="0"/>
              <a:t>–</a:t>
            </a:r>
            <a:r>
              <a:rPr lang="ru-RU" sz="2000" dirty="0" smtClean="0"/>
              <a:t> </a:t>
            </a:r>
            <a:r>
              <a:rPr lang="ru-RU" sz="2000" dirty="0" err="1" smtClean="0"/>
              <a:t>ды</a:t>
            </a:r>
            <a:r>
              <a:rPr lang="kk-KZ" sz="2000" dirty="0" smtClean="0"/>
              <a:t>ң бастапқы кезеңіндегі сұйық және қатты қалдықтар есебінен)</a:t>
            </a:r>
            <a:r>
              <a:rPr lang="ru-RU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2) </a:t>
            </a:r>
            <a:r>
              <a:rPr lang="ru-RU" sz="2000" dirty="0" err="1" smtClean="0"/>
              <a:t>шекаралас</a:t>
            </a:r>
            <a:r>
              <a:rPr lang="ru-RU" sz="2000" dirty="0" smtClean="0"/>
              <a:t> </a:t>
            </a:r>
            <a:r>
              <a:rPr lang="ru-RU" sz="2000" dirty="0" err="1" smtClean="0"/>
              <a:t>территорияларды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зиянды</a:t>
            </a:r>
            <a:r>
              <a:rPr lang="ru-RU" sz="2000" dirty="0" smtClean="0"/>
              <a:t> </a:t>
            </a:r>
            <a:r>
              <a:rPr lang="ru-RU" sz="2000" dirty="0" err="1" smtClean="0"/>
              <a:t>химиялық заттармен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ластау</a:t>
            </a:r>
            <a:r>
              <a:rPr lang="ru-RU" sz="2000" dirty="0" smtClean="0"/>
              <a:t> (</a:t>
            </a:r>
            <a:r>
              <a:rPr lang="ru-RU" sz="2000" dirty="0" err="1" smtClean="0"/>
              <a:t>негізінде</a:t>
            </a:r>
            <a:r>
              <a:rPr lang="ru-RU" sz="2000" dirty="0" smtClean="0"/>
              <a:t> ЖЭС </a:t>
            </a:r>
            <a:r>
              <a:rPr lang="ru-RU" sz="2000" dirty="0" err="1" smtClean="0"/>
              <a:t>және </a:t>
            </a:r>
            <a:r>
              <a:rPr lang="ru-RU" sz="2000" dirty="0" smtClean="0"/>
              <a:t>ЖЭО </a:t>
            </a:r>
            <a:r>
              <a:rPr lang="en-US" sz="2000" dirty="0" smtClean="0"/>
              <a:t>–</a:t>
            </a:r>
            <a:r>
              <a:rPr lang="ru-RU" sz="2000" dirty="0" err="1" smtClean="0"/>
              <a:t>ы</a:t>
            </a:r>
            <a:r>
              <a:rPr lang="kk-KZ" sz="2000" dirty="0" smtClean="0"/>
              <a:t>ң қалдық сулары және ауылшаруашылық</a:t>
            </a:r>
            <a:r>
              <a:rPr lang="en-US" sz="2000" dirty="0" smtClean="0"/>
              <a:t>-</a:t>
            </a:r>
            <a:r>
              <a:rPr lang="ru-RU" sz="2000" dirty="0" smtClean="0"/>
              <a:t>т</a:t>
            </a:r>
            <a:r>
              <a:rPr lang="kk-KZ" sz="2000" dirty="0" smtClean="0"/>
              <a:t>ұрмыстық сулардан</a:t>
            </a:r>
            <a:r>
              <a:rPr lang="ru-RU" sz="2000" dirty="0" smtClean="0"/>
              <a:t>);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3) </a:t>
            </a:r>
            <a:r>
              <a:rPr lang="ru-RU" sz="2000" dirty="0" err="1" smtClean="0"/>
              <a:t>аймақты радиоактивті</a:t>
            </a:r>
            <a:r>
              <a:rPr lang="ru-RU" sz="2000" dirty="0" smtClean="0"/>
              <a:t> </a:t>
            </a:r>
            <a:r>
              <a:rPr lang="ru-RU" sz="2000" dirty="0" err="1" smtClean="0"/>
              <a:t>ластау</a:t>
            </a:r>
            <a:r>
              <a:rPr lang="ru-RU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4) </a:t>
            </a:r>
            <a:r>
              <a:rPr lang="ru-RU" sz="2000" dirty="0" err="1" smtClean="0"/>
              <a:t>гидросфераның және атмосфераның жылулық ластануы</a:t>
            </a:r>
            <a:r>
              <a:rPr lang="ru-RU" sz="2000" dirty="0" smtClean="0"/>
              <a:t> (</a:t>
            </a:r>
            <a:r>
              <a:rPr lang="ru-RU" sz="2000" dirty="0" err="1" smtClean="0"/>
              <a:t>негізгі</a:t>
            </a:r>
            <a:r>
              <a:rPr lang="ru-RU" sz="2000" dirty="0" smtClean="0"/>
              <a:t> </a:t>
            </a:r>
            <a:r>
              <a:rPr lang="ru-RU" sz="2000" dirty="0" err="1" smtClean="0"/>
              <a:t>кезеңде шығарылатын жылу</a:t>
            </a:r>
            <a:r>
              <a:rPr lang="ru-RU" sz="2000" dirty="0" smtClean="0"/>
              <a:t> </a:t>
            </a:r>
            <a:r>
              <a:rPr lang="ru-RU" sz="2000" dirty="0" err="1" smtClean="0"/>
              <a:t>есебінен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7"/>
            <a:ext cx="8229600" cy="1224136"/>
          </a:xfrm>
        </p:spPr>
        <p:txBody>
          <a:bodyPr/>
          <a:lstStyle/>
          <a:p>
            <a:pPr eaLnBrk="1" hangingPunct="1"/>
            <a:r>
              <a:rPr lang="ru-RU" sz="2000" i="1" dirty="0" err="1" smtClean="0"/>
              <a:t>Жеңіл сулы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жылулық нейтрондарда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жұмыс істейтін</a:t>
            </a:r>
            <a:r>
              <a:rPr lang="ru-RU" sz="2000" i="1" dirty="0" smtClean="0"/>
              <a:t> АЭС </a:t>
            </a:r>
            <a:r>
              <a:rPr lang="ru-RU" sz="2000" i="1" dirty="0" err="1" smtClean="0"/>
              <a:t>арналған </a:t>
            </a:r>
            <a:r>
              <a:rPr lang="ru-RU" sz="2000" i="1" dirty="0" err="1" smtClean="0"/>
              <a:t>а</a:t>
            </a:r>
            <a:r>
              <a:rPr lang="ru-RU" sz="2000" i="1" dirty="0" err="1" smtClean="0"/>
              <a:t>шық және жабық </a:t>
            </a:r>
            <a:r>
              <a:rPr lang="ru-RU" sz="2000" i="1" dirty="0" smtClean="0"/>
              <a:t>ЯОЦ –</a:t>
            </a:r>
            <a:r>
              <a:rPr lang="kk-KZ" sz="2000" i="1" dirty="0" smtClean="0"/>
              <a:t>дың т</a:t>
            </a:r>
            <a:r>
              <a:rPr lang="ru-RU" sz="2000" i="1" dirty="0" err="1" smtClean="0"/>
              <a:t>иптік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сызба</a:t>
            </a:r>
            <a:r>
              <a:rPr lang="en-US" sz="2000" i="1" dirty="0" smtClean="0"/>
              <a:t>-</a:t>
            </a:r>
            <a:r>
              <a:rPr lang="kk-KZ" sz="2000" i="1" dirty="0" smtClean="0"/>
              <a:t>нұсқасы;</a:t>
            </a:r>
            <a:endParaRPr lang="ru-RU" sz="2000" i="1" dirty="0" smtClean="0"/>
          </a:p>
        </p:txBody>
      </p:sp>
      <p:pic>
        <p:nvPicPr>
          <p:cNvPr id="13315" name="Picture 4" descr="1"/>
          <p:cNvPicPr>
            <a:picLocks noChangeAspect="1" noChangeArrowheads="1"/>
          </p:cNvPicPr>
          <p:nvPr/>
        </p:nvPicPr>
        <p:blipFill>
          <a:blip r:embed="rId3" cstate="print"/>
          <a:srcRect l="46211" t="3629" r="3555" b="56065"/>
          <a:stretch>
            <a:fillRect/>
          </a:stretch>
        </p:blipFill>
        <p:spPr bwMode="auto">
          <a:xfrm rot="-5460000">
            <a:off x="1589882" y="375443"/>
            <a:ext cx="603885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dirty="0" err="1" smtClean="0"/>
              <a:t>Жылдам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нейтрондарда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жұмыс істейтин</a:t>
            </a:r>
            <a:r>
              <a:rPr lang="ru-RU" sz="2800" i="1" dirty="0" smtClean="0"/>
              <a:t> ЯОЦ</a:t>
            </a:r>
            <a:r>
              <a:rPr lang="en-US" sz="2800" i="1" dirty="0" smtClean="0"/>
              <a:t>-</a:t>
            </a:r>
            <a:r>
              <a:rPr lang="kk-KZ" sz="2800" i="1" dirty="0" smtClean="0"/>
              <a:t>дың сызба</a:t>
            </a:r>
            <a:r>
              <a:rPr lang="en-US" sz="2800" i="1" dirty="0" smtClean="0"/>
              <a:t>-</a:t>
            </a:r>
            <a:r>
              <a:rPr lang="kk-KZ" sz="2800" i="1" dirty="0" smtClean="0"/>
              <a:t>нұсқасы</a:t>
            </a:r>
            <a:endParaRPr lang="ru-RU" sz="2800" i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1"/>
          <p:cNvPicPr>
            <a:picLocks noChangeAspect="1" noChangeArrowheads="1"/>
          </p:cNvPicPr>
          <p:nvPr/>
        </p:nvPicPr>
        <p:blipFill>
          <a:blip r:embed="rId3" cstate="print"/>
          <a:srcRect l="12932" t="50658" r="45264" b="8365"/>
          <a:stretch>
            <a:fillRect/>
          </a:stretch>
        </p:blipFill>
        <p:spPr bwMode="auto">
          <a:xfrm rot="-5340000">
            <a:off x="1761332" y="334169"/>
            <a:ext cx="5256212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376</Words>
  <Application>Microsoft Office PowerPoint</Application>
  <PresentationFormat>Экран (4:3)</PresentationFormat>
  <Paragraphs>56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Ядролық отындық цикл</vt:lpstr>
      <vt:lpstr>Ядролық отындық циклдың негізгі кезеңдері</vt:lpstr>
      <vt:lpstr> ЯОЦ-ды негізгі үш кезеңде көрсетуге болады:  </vt:lpstr>
      <vt:lpstr>Слайд 4</vt:lpstr>
      <vt:lpstr>Слайд 5</vt:lpstr>
      <vt:lpstr>Слайд 6</vt:lpstr>
      <vt:lpstr>   ЯОЦ-дың кәсіпорындарының табиғи ортаға тигізетін әсері :    </vt:lpstr>
      <vt:lpstr>Жеңіл сулы жылулық нейтрондарда жұмыс істейтін АЭС арналған ашық және жабық ЯОЦ –дың типтік сызба-нұсқасы;</vt:lpstr>
      <vt:lpstr>Жылдам нейтрондарда жұмыс істейтин ЯОЦ-дың сызба-нұсқасы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Ядролық отындық цикл</dc:title>
  <dc:creator>User</dc:creator>
  <cp:lastModifiedBy>User</cp:lastModifiedBy>
  <cp:revision>1</cp:revision>
  <dcterms:created xsi:type="dcterms:W3CDTF">2013-01-11T18:23:34Z</dcterms:created>
  <dcterms:modified xsi:type="dcterms:W3CDTF">2013-01-11T18:27:42Z</dcterms:modified>
</cp:coreProperties>
</file>